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82" r:id="rId3"/>
    <p:sldId id="283" r:id="rId4"/>
    <p:sldId id="275" r:id="rId5"/>
    <p:sldId id="278" r:id="rId6"/>
    <p:sldId id="279" r:id="rId7"/>
    <p:sldId id="257" r:id="rId8"/>
    <p:sldId id="258" r:id="rId9"/>
    <p:sldId id="285" r:id="rId10"/>
    <p:sldId id="261" r:id="rId11"/>
    <p:sldId id="262" r:id="rId12"/>
    <p:sldId id="265" r:id="rId13"/>
    <p:sldId id="263" r:id="rId14"/>
    <p:sldId id="267" r:id="rId15"/>
    <p:sldId id="266" r:id="rId16"/>
    <p:sldId id="259" r:id="rId17"/>
    <p:sldId id="260" r:id="rId18"/>
    <p:sldId id="269" r:id="rId19"/>
    <p:sldId id="270" r:id="rId20"/>
    <p:sldId id="276" r:id="rId21"/>
    <p:sldId id="277" r:id="rId22"/>
    <p:sldId id="271" r:id="rId23"/>
    <p:sldId id="274" r:id="rId24"/>
    <p:sldId id="272" r:id="rId2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>
        <p:scale>
          <a:sx n="80" d="100"/>
          <a:sy n="80" d="100"/>
        </p:scale>
        <p:origin x="782" y="9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08BAB8A-4084-4858-3B51-BCB5EA49D68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737883C6-7A9E-9C92-8108-D55C509938E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A5A093C-10A5-44BD-A666-D17DA20EE3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9D8627-F7F1-4FB1-BB20-B288B16CFD01}" type="datetimeFigureOut">
              <a:rPr lang="ru-RU" smtClean="0"/>
              <a:t>05.10.2026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44957E0-4928-AE1D-E61B-B60F21DFBE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AB0A8C8-CBBA-A9C6-A71E-14167F4A02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5F91A3-7E09-4C4C-9756-F0DDFA52B6F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03986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FE064D3-8067-364E-AE06-AF14BC1C3C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AA097D5-1194-8E4C-41A5-F9EB9DD8B4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38CE50F-061C-A77D-FF0B-21BD332DFB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9D8627-F7F1-4FB1-BB20-B288B16CFD01}" type="datetimeFigureOut">
              <a:rPr lang="ru-RU" smtClean="0"/>
              <a:t>05.10.2026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B7D408B-6F46-1EB9-FC19-9B659DB930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E92196E-0AF7-0DB1-24A6-29D9C3BC85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5F91A3-7E09-4C4C-9756-F0DDFA52B6F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05074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6B283AE-5CD5-116B-24FE-3C0DEBB009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A401B07-DE89-333D-47F2-16B5DCBCA8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C711643-C030-E5BE-1D0C-3A9475060A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9D8627-F7F1-4FB1-BB20-B288B16CFD01}" type="datetimeFigureOut">
              <a:rPr lang="ru-RU" smtClean="0"/>
              <a:t>05.10.2026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B8D9E53-EAE0-3B6C-4A93-D69D6DAFC6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01CD861-0964-CB88-93D4-CC5E895685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5F91A3-7E09-4C4C-9756-F0DDFA52B6F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47603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926C0D5-FB2B-79C3-D3D5-4EF7D9E646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80D921E-8F2C-1179-3048-638614A0867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4922126A-DF1D-70E2-AD7D-15447AF9D84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D0EDF4AD-FE23-882D-C3B6-74C267DB03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9D8627-F7F1-4FB1-BB20-B288B16CFD01}" type="datetimeFigureOut">
              <a:rPr lang="ru-RU" smtClean="0"/>
              <a:t>05.10.2026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790EEC81-E226-5AA1-E6AA-00BF48C388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0B88636-DBF3-84F4-D6DA-6D5C24BD1E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5F91A3-7E09-4C4C-9756-F0DDFA52B6F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34847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8C5B5FD-C720-76A8-5190-04557810D8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BB1BA99-623B-2FE4-D804-CAB9060D6C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69D80284-CF73-CA54-C2D1-5C3225DB00C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F747A1C5-6CDF-5445-541A-29FC4EF6A26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EBD066F6-D373-498F-74E4-3137620BF43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976DF414-67D8-75E2-55E7-CE1AD7DED3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9D8627-F7F1-4FB1-BB20-B288B16CFD01}" type="datetimeFigureOut">
              <a:rPr lang="ru-RU" smtClean="0"/>
              <a:t>05.10.2026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37A259C4-A9E4-5DCE-8AE1-3588E406F5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E67B5879-DEE0-E45A-5A5E-2914910338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5F91A3-7E09-4C4C-9756-F0DDFA52B6F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41626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6960244-4249-8B5E-B4D6-A96B42DFD4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A0C7C6AB-E622-275C-1CFB-D880B7AE13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9D8627-F7F1-4FB1-BB20-B288B16CFD01}" type="datetimeFigureOut">
              <a:rPr lang="ru-RU" smtClean="0"/>
              <a:t>05.10.2026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72F0F452-C354-1B57-EAED-36C72C1323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4EC8AAD7-D782-E7D5-34C2-8DE888A698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5F91A3-7E09-4C4C-9756-F0DDFA52B6F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21802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C822A161-1A9E-8475-A169-AA5766AA36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9D8627-F7F1-4FB1-BB20-B288B16CFD01}" type="datetimeFigureOut">
              <a:rPr lang="ru-RU" smtClean="0"/>
              <a:t>05.10.2026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BA8B9E34-EE24-1D10-F6D3-CE9193BF31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2290C9EB-6680-AB55-3B03-DFE66EEC99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5F91A3-7E09-4C4C-9756-F0DDFA52B6F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1412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184CC6C-F26E-A0D7-1FF6-4610972DC3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F016BB2-3F8F-C27D-CC87-5701E67329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A8316B7D-CEF7-9952-CD00-AC782AF1E0E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E99AD379-DFC4-93F9-4BE6-2E5F7CCA77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9D8627-F7F1-4FB1-BB20-B288B16CFD01}" type="datetimeFigureOut">
              <a:rPr lang="ru-RU" smtClean="0"/>
              <a:t>05.10.2026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DF48B198-572D-2E5E-23E2-0F20A39869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44327BD-2F37-245F-D813-AF407A2129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5F91A3-7E09-4C4C-9756-F0DDFA52B6F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642025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20BE20C-A2B5-5134-88B4-C9368DF6AC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EF4127C2-6275-79A7-717D-6ED802FAE93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225E6390-52A1-4CF9-8345-7F4C0030CCB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0A2DC6EE-0FA7-0F30-3816-14D21FF31C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9D8627-F7F1-4FB1-BB20-B288B16CFD01}" type="datetimeFigureOut">
              <a:rPr lang="ru-RU" smtClean="0"/>
              <a:t>05.10.2026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5800538C-C7D3-3B37-DBC3-F225DA4E69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1BE8DDC-BC8C-5D4B-1C04-450D233BFA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5F91A3-7E09-4C4C-9756-F0DDFA52B6F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3991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D073B74-2A28-4576-D234-67E22E7DB8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606692EE-EBF8-549A-F20B-DD0226FF3D5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93D4039-F49F-13FC-B5C4-440D32DD04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9D8627-F7F1-4FB1-BB20-B288B16CFD01}" type="datetimeFigureOut">
              <a:rPr lang="ru-RU" smtClean="0"/>
              <a:t>05.10.2026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CC28492-61B9-4F23-794F-6201D0B379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7E6C892-12C9-986A-EB68-62E97FFD75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5F91A3-7E09-4C4C-9756-F0DDFA52B6F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19543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0BF42B18-A9FE-A5B8-21E3-EE5ABC6BAFF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342628D6-AAD0-37E9-4057-3CF63892BC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588530A-A5B9-A62C-F0F2-10C80F1B6E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9D8627-F7F1-4FB1-BB20-B288B16CFD01}" type="datetimeFigureOut">
              <a:rPr lang="ru-RU" smtClean="0"/>
              <a:t>05.10.2026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2F351A6-5CFE-FD30-BA17-832002FC03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7381F85-6FEF-7B94-9501-F49FBCB648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5F91A3-7E09-4C4C-9756-F0DDFA52B6F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07756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840357E-673D-9C47-8536-E549C87B0B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27E16BF-7CEB-2658-04FC-9EC57F3921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0201FF1-DA7B-68B0-03CB-BDE9348C03D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9D8627-F7F1-4FB1-BB20-B288B16CFD01}" type="datetimeFigureOut">
              <a:rPr lang="ru-RU" smtClean="0"/>
              <a:t>05.10.2026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A8BABA3-C9EC-3536-3E05-4E52DD61DEB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6BFA758-E040-4F62-FE88-00488E20AB9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5F91A3-7E09-4C4C-9756-F0DDFA52B6F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6040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8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03B0ECB-C32E-7A9D-0608-BBAFD4A3208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br>
              <a:rPr lang="ru-RU" dirty="0"/>
            </a:br>
            <a:br>
              <a:rPr lang="ru-RU" dirty="0"/>
            </a:br>
            <a:br>
              <a:rPr lang="ru-RU" dirty="0"/>
            </a:br>
            <a:br>
              <a:rPr lang="ru-RU" dirty="0"/>
            </a:br>
            <a:br>
              <a:rPr lang="ru-RU" dirty="0"/>
            </a:br>
            <a:br>
              <a:rPr lang="ru-RU" dirty="0"/>
            </a:br>
            <a:br>
              <a:rPr lang="ru-RU" dirty="0"/>
            </a:br>
            <a:br>
              <a:rPr lang="ru-RU" dirty="0"/>
            </a:br>
            <a:br>
              <a:rPr lang="ru-RU" dirty="0"/>
            </a:br>
            <a:br>
              <a:rPr lang="ru-RU" dirty="0"/>
            </a:br>
            <a:br>
              <a:rPr lang="ru-RU" dirty="0"/>
            </a:br>
            <a:br>
              <a:rPr lang="ru-RU" dirty="0"/>
            </a:br>
            <a:br>
              <a:rPr lang="ru-RU" dirty="0"/>
            </a:br>
            <a:br>
              <a:rPr lang="ru-RU" dirty="0"/>
            </a:br>
            <a:br>
              <a:rPr lang="ru-RU" dirty="0"/>
            </a:br>
            <a:r>
              <a:rPr lang="ru-RU" sz="3600" b="1" dirty="0"/>
              <a:t>Космос и космизм в современной петербургской живописи</a:t>
            </a:r>
            <a:br>
              <a:rPr lang="ru-RU" b="1" dirty="0"/>
            </a:br>
            <a:r>
              <a:rPr lang="ru-RU" dirty="0"/>
              <a:t> 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18771376-0D4A-E5EE-EB16-8A0462110D7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r">
              <a:lnSpc>
                <a:spcPct val="100000"/>
              </a:lnSpc>
              <a:spcBef>
                <a:spcPts val="0"/>
              </a:spcBef>
            </a:pPr>
            <a:r>
              <a:rPr lang="ru-RU" dirty="0"/>
              <a:t>Грачева Светлана Михайловна, доктор искусствоведения, профессор, член-корреспондент РАХ, </a:t>
            </a:r>
          </a:p>
          <a:p>
            <a:pPr algn="r">
              <a:lnSpc>
                <a:spcPct val="100000"/>
              </a:lnSpc>
              <a:spcBef>
                <a:spcPts val="0"/>
              </a:spcBef>
            </a:pPr>
            <a:r>
              <a:rPr lang="ru-RU" dirty="0"/>
              <a:t>ведущий научный сотрудник РИИИ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293183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8AA3D8F-59F6-E128-B3AD-55D458D085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34175" y="365124"/>
            <a:ext cx="4619625" cy="5883276"/>
          </a:xfrm>
        </p:spPr>
        <p:txBody>
          <a:bodyPr>
            <a:normAutofit fontScale="90000"/>
          </a:bodyPr>
          <a:lstStyle/>
          <a:p>
            <a:r>
              <a:rPr lang="ru-RU" sz="2000" dirty="0"/>
              <a:t>В 1983 году Тимур Новиков создал работу «Аэропорт», которая находится в ГРМ.</a:t>
            </a:r>
            <a:br>
              <a:rPr lang="ru-RU" sz="2000" dirty="0"/>
            </a:br>
            <a:r>
              <a:rPr lang="ru-RU" sz="2000" dirty="0"/>
              <a:t>В ней синтетически разработана тема неба и космического пространства как единой целостной системы. В построенной по принципу </a:t>
            </a:r>
            <a:r>
              <a:rPr lang="ru-RU" sz="2000" dirty="0" err="1"/>
              <a:t>коллажности</a:t>
            </a:r>
            <a:r>
              <a:rPr lang="ru-RU" sz="2000" dirty="0"/>
              <a:t> композиции есть все – аэропорт «Пулково», спроектированный </a:t>
            </a:r>
            <a:r>
              <a:rPr lang="ru-RU" sz="2000" dirty="0" err="1"/>
              <a:t>А.В.Жуком</a:t>
            </a:r>
            <a:r>
              <a:rPr lang="ru-RU" sz="2000" dirty="0"/>
              <a:t> и </a:t>
            </a:r>
            <a:r>
              <a:rPr lang="ru-RU" sz="2000" dirty="0" err="1"/>
              <a:t>Ж.М.Вержбицким</a:t>
            </a:r>
            <a:r>
              <a:rPr lang="ru-RU" sz="2000" dirty="0"/>
              <a:t>, самолеты, космические ракеты, летающие тарелки, пилоты, стюардессы. Весь необходимый набор для понимания вопроса, что такое освоение небесного пространства человеком, и какова интенсивность этого процесса. </a:t>
            </a:r>
            <a:br>
              <a:rPr lang="ru-RU" sz="2000" dirty="0"/>
            </a:br>
            <a:r>
              <a:rPr lang="ru-RU" sz="2000" dirty="0"/>
              <a:t>Тимур Новиков разрабатывает под влиянием идей Бориса Раушенбаха собственную теорию знаковой перспективы, некоторые тезисы и положения которой он сформулировал в теоретических текстах.</a:t>
            </a:r>
          </a:p>
        </p:txBody>
      </p:sp>
      <p:pic>
        <p:nvPicPr>
          <p:cNvPr id="7170" name="Picture 2" descr="Тимур Новиков. Аэропорт, 1983. ГРМ">
            <a:extLst>
              <a:ext uri="{FF2B5EF4-FFF2-40B4-BE49-F238E27FC236}">
                <a16:creationId xmlns:a16="http://schemas.microsoft.com/office/drawing/2014/main" id="{9685E3AF-24A5-77BE-6B18-9916BABA42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725" y="0"/>
            <a:ext cx="594836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996638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BE362FC-E22D-2B2A-5078-F550B6CDAC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9150" y="365126"/>
            <a:ext cx="10534650" cy="5759450"/>
          </a:xfrm>
        </p:spPr>
        <p:txBody>
          <a:bodyPr>
            <a:normAutofit/>
          </a:bodyPr>
          <a:lstStyle/>
          <a:p>
            <a:r>
              <a:rPr lang="ru-RU" sz="2000" dirty="0"/>
              <a:t>Тимур Новиков писал, что общефилософские идеи по созданию нового выражения пространства новыми средствами для нового человека хорошо вписались в Программу по созданию нового человека, «которая была детально разработана и хорошо известна</a:t>
            </a:r>
            <a:br>
              <a:rPr lang="ru-RU" sz="2000" dirty="0"/>
            </a:br>
            <a:r>
              <a:rPr lang="ru-RU" sz="2000" dirty="0"/>
              <a:t>практически каждому жителю Советского Союза и не столько в связи с именем</a:t>
            </a:r>
            <a:br>
              <a:rPr lang="ru-RU" sz="2000" dirty="0"/>
            </a:br>
            <a:r>
              <a:rPr lang="ru-RU" sz="2000" dirty="0"/>
              <a:t>Фридриха Ницше, сколько в связи с тем, что она являлась одной из основных составных</a:t>
            </a:r>
            <a:br>
              <a:rPr lang="ru-RU" sz="2000" dirty="0"/>
            </a:br>
            <a:r>
              <a:rPr lang="ru-RU" sz="2000" dirty="0"/>
              <a:t>частей Общей Программы Строительства Коммунизма и была в известной степени</a:t>
            </a:r>
            <a:br>
              <a:rPr lang="ru-RU" sz="2000" dirty="0"/>
            </a:br>
            <a:r>
              <a:rPr lang="ru-RU" sz="2000" dirty="0"/>
              <a:t>реализована в связи с выходом в открытый Космос. Проблема нового человека стояла на протяжении многих веков, но как никогда остро в нашем веке, когда появилась новая цивилизация, сильно отличающаяся от предыдущей – машинная цивилизация, пользующаяся ракетами, самолетами, телефонами, факсами, телевизорами, компьютерами и другими средствами, доселе невиданными». </a:t>
            </a:r>
            <a:br>
              <a:rPr lang="ru-RU" sz="2000" dirty="0"/>
            </a:br>
            <a:r>
              <a:rPr lang="ru-RU" sz="2000" dirty="0"/>
              <a:t>Тимур Новиков. Горизонты. // Институт истории современного искусства, СПб., 2000</a:t>
            </a:r>
            <a:br>
              <a:rPr lang="ru-RU" sz="2000" dirty="0"/>
            </a:br>
            <a:r>
              <a:rPr lang="ru-RU" sz="2000" dirty="0"/>
              <a:t>Тимур Новиков. Каталог. Москва. 2003</a:t>
            </a:r>
            <a:br>
              <a:rPr lang="ru-RU" sz="2000" dirty="0"/>
            </a:b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27090603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7F68B50-EAE3-8797-3ED8-F10A8D9E02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8675" y="365125"/>
            <a:ext cx="10525125" cy="1625600"/>
          </a:xfrm>
        </p:spPr>
        <p:txBody>
          <a:bodyPr>
            <a:normAutofit/>
          </a:bodyPr>
          <a:lstStyle/>
          <a:p>
            <a:r>
              <a:rPr lang="ru-RU" sz="2000" dirty="0"/>
              <a:t>Иногда космическая тема в современном искусстве приобретает немного ироничный и даже ернический оттенок, как например, в творчестве знаменитых «Митьков», устроивших в 2012 году выставку в Москве под названием «Митьки в космосе». Через элементы смеховой культуры и некоторое нарочитое снижение пафоса данной темы Митьки словно стремились актуализировать проблему космоса в культуре, осознавая её явную девальвацию.</a:t>
            </a:r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D1911A76-B4A0-849D-663E-B27507FD39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6111" y="2112323"/>
            <a:ext cx="6679777" cy="44504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087584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48C9E9F-9200-3821-D298-8F0FDBD293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Picture 4">
            <a:extLst>
              <a:ext uri="{FF2B5EF4-FFF2-40B4-BE49-F238E27FC236}">
                <a16:creationId xmlns:a16="http://schemas.microsoft.com/office/drawing/2014/main" id="{499254A1-EEC2-4022-7979-80EEB109E3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550" y="0"/>
            <a:ext cx="10248900" cy="68283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086726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2C7679D-C032-48E5-387F-3CD1944A26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D7FA39D2-44B7-489D-ACB9-B668FE4231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7700" y="1690688"/>
            <a:ext cx="7620000" cy="5076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>
            <a:extLst>
              <a:ext uri="{FF2B5EF4-FFF2-40B4-BE49-F238E27FC236}">
                <a16:creationId xmlns:a16="http://schemas.microsoft.com/office/drawing/2014/main" id="{2C040734-9486-F183-D3FC-CC9F1D80FD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025" y="90487"/>
            <a:ext cx="5543550" cy="36933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247931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89AA12DB-55E7-C861-A388-24F36C75ED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0" y="365124"/>
            <a:ext cx="5257800" cy="4141561"/>
          </a:xfrm>
        </p:spPr>
        <p:txBody>
          <a:bodyPr>
            <a:normAutofit/>
          </a:bodyPr>
          <a:lstStyle/>
          <a:p>
            <a:r>
              <a:rPr lang="ru-RU" sz="2000" dirty="0"/>
              <a:t>Проблемы космоса и космизма сохраняют свою актуальность для изобразительного искусства и в наши дни, о чем свидетельствуют проходящие регулярно выставки (буквально в эти дни в залах СПб Союза художников проходит выставка мозаики «Космос непостижимый и прекрасный», в которой участвуют более 30 авторов). Причем, под понятием «космизм» и «космический» может скрываться все, что угодно, включая мастер-классы по изготовлению брошек.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74EF1BD5-4264-9689-50CE-CBF9CCE486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980" y="-5896"/>
            <a:ext cx="484663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81960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DA0A470-B0D5-87B7-F1AF-4309E2086B12}"/>
              </a:ext>
            </a:extLst>
          </p:cNvPr>
          <p:cNvSpPr txBox="1"/>
          <p:nvPr/>
        </p:nvSpPr>
        <p:spPr>
          <a:xfrm>
            <a:off x="6419461" y="1464906"/>
            <a:ext cx="4934339" cy="42473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latin typeface="+mj-lt"/>
                <a:ea typeface="Calibri" panose="020F0502020204030204" pitchFamily="34" charset="0"/>
              </a:rPr>
              <a:t>В наши дни тема </a:t>
            </a:r>
            <a:r>
              <a:rPr lang="ru-RU" sz="1800" dirty="0">
                <a:effectLst/>
                <a:latin typeface="+mj-lt"/>
                <a:ea typeface="Calibri" panose="020F0502020204030204" pitchFamily="34" charset="0"/>
              </a:rPr>
              <a:t>космоса находит выражение в разных по тематике и стилистике произведениях. Можно выделить несколько подходов к интерпретации этой темы. Первый – это «</a:t>
            </a:r>
            <a:r>
              <a:rPr lang="ru-RU" sz="1800" dirty="0" err="1">
                <a:effectLst/>
                <a:latin typeface="+mj-lt"/>
                <a:ea typeface="Calibri" panose="020F0502020204030204" pitchFamily="34" charset="0"/>
              </a:rPr>
              <a:t>документалистский</a:t>
            </a:r>
            <a:r>
              <a:rPr lang="ru-RU" sz="1800" dirty="0">
                <a:effectLst/>
                <a:latin typeface="+mj-lt"/>
                <a:ea typeface="Calibri" panose="020F0502020204030204" pitchFamily="34" charset="0"/>
              </a:rPr>
              <a:t>», связанный с отражением идеи освоения космоса, изображением космонавтов, космической техники и других важных событий в этой сфере науки и техники (примерами подобных произведений могут стать полотна </a:t>
            </a:r>
            <a:r>
              <a:rPr lang="ru-RU" sz="1800" dirty="0" err="1">
                <a:effectLst/>
                <a:latin typeface="+mj-lt"/>
                <a:ea typeface="Calibri" panose="020F0502020204030204" pitchFamily="34" charset="0"/>
              </a:rPr>
              <a:t>А.Ю.Новоселова</a:t>
            </a:r>
            <a:r>
              <a:rPr lang="ru-RU" sz="1800" dirty="0">
                <a:effectLst/>
                <a:latin typeface="+mj-lt"/>
                <a:ea typeface="Calibri" panose="020F0502020204030204" pitchFamily="34" charset="0"/>
              </a:rPr>
              <a:t> и других авторов, созданные в подобном ключе).</a:t>
            </a:r>
          </a:p>
          <a:p>
            <a:endParaRPr lang="ru-RU" dirty="0">
              <a:latin typeface="+mj-lt"/>
            </a:endParaRPr>
          </a:p>
          <a:p>
            <a:endParaRPr lang="ru-RU" dirty="0">
              <a:latin typeface="+mj-lt"/>
            </a:endParaRPr>
          </a:p>
          <a:p>
            <a:r>
              <a:rPr lang="ru-RU" dirty="0">
                <a:latin typeface="+mj-lt"/>
              </a:rPr>
              <a:t>Новоселов А.Ю. Первые в космосе 2026. х., м.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4BDC92C-081B-3055-4265-E991C170A3A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452" y="0"/>
            <a:ext cx="552054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86456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C336A68-32B6-A3BA-F64E-D78F06F482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72176" y="365125"/>
            <a:ext cx="5381624" cy="5483225"/>
          </a:xfrm>
        </p:spPr>
        <p:txBody>
          <a:bodyPr>
            <a:normAutofit/>
          </a:bodyPr>
          <a:lstStyle/>
          <a:p>
            <a:r>
              <a:rPr lang="ru-RU" sz="2000" b="1" dirty="0"/>
              <a:t>К этому типу произведений можно отнести и работу: </a:t>
            </a:r>
            <a:br>
              <a:rPr lang="ru-RU" sz="2000" b="1" dirty="0"/>
            </a:br>
            <a:r>
              <a:rPr lang="ru-RU" sz="2000" b="1" dirty="0"/>
              <a:t>Георгий Гурьянов, Портрет Юрия Гагарина, 1987</a:t>
            </a:r>
            <a:br>
              <a:rPr lang="ru-RU" sz="2000" b="1" dirty="0"/>
            </a:br>
            <a:r>
              <a:rPr lang="ru-RU" sz="2000" dirty="0" err="1"/>
              <a:t>реди-мейд</a:t>
            </a:r>
            <a:r>
              <a:rPr lang="ru-RU" sz="2000" dirty="0"/>
              <a:t> фото, нитроэмалевые фломастеры</a:t>
            </a:r>
            <a:br>
              <a:rPr lang="ru-RU" sz="2000" dirty="0"/>
            </a:br>
            <a:r>
              <a:rPr lang="ru-RU" sz="2000" dirty="0"/>
              <a:t>24 x 18 см</a:t>
            </a:r>
            <a:br>
              <a:rPr lang="ru-RU" sz="2000" dirty="0"/>
            </a:br>
            <a:endParaRPr lang="ru-RU" sz="2000" dirty="0"/>
          </a:p>
        </p:txBody>
      </p:sp>
      <p:pic>
        <p:nvPicPr>
          <p:cNvPr id="8194" name="Picture 2" descr="Без названия">
            <a:extLst>
              <a:ext uri="{FF2B5EF4-FFF2-40B4-BE49-F238E27FC236}">
                <a16:creationId xmlns:a16="http://schemas.microsoft.com/office/drawing/2014/main" id="{CBD1C2FE-B88D-AD79-FC66-2CE3D5A280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988" y="0"/>
            <a:ext cx="504507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324450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30F4DB6-BEE4-91FE-4875-DAD1AF823F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000" dirty="0"/>
              <a:t> Второй подход – связан в изучением проблематики космоса как научной сферы, что находит отражение в таком модном явлении как </a:t>
            </a:r>
            <a:r>
              <a:rPr lang="ru-RU" sz="2000" i="1" dirty="0" err="1"/>
              <a:t>science</a:t>
            </a:r>
            <a:r>
              <a:rPr lang="ru-RU" sz="2000" i="1" dirty="0"/>
              <a:t> </a:t>
            </a:r>
            <a:r>
              <a:rPr lang="ru-RU" sz="2000" i="1" dirty="0" err="1"/>
              <a:t>art</a:t>
            </a:r>
            <a:r>
              <a:rPr lang="ru-RU" sz="2000" i="1" dirty="0"/>
              <a:t>. К этому близко примыкает и  своеобразное </a:t>
            </a:r>
            <a:r>
              <a:rPr lang="ru-RU" sz="2000" dirty="0"/>
              <a:t>конструирование моделей космического пространства, которое наиболее явно проявляется в генеративных формах искусства, когда при помощи технологий создаются абстрактные визуальные образы.</a:t>
            </a: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A983C29E-BDF7-6BAF-5DA7-9124D617F5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017" y="2127381"/>
            <a:ext cx="5765457" cy="38457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>
            <a:extLst>
              <a:ext uri="{FF2B5EF4-FFF2-40B4-BE49-F238E27FC236}">
                <a16:creationId xmlns:a16="http://schemas.microsoft.com/office/drawing/2014/main" id="{4F81E874-F1B7-3207-D480-5DDB9E0035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5527" y="2127380"/>
            <a:ext cx="5765456" cy="38457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201742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9B4214C-5DE4-DD49-07A8-7A4A821CDE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0384" y="365125"/>
            <a:ext cx="10383416" cy="763879"/>
          </a:xfrm>
        </p:spPr>
        <p:txBody>
          <a:bodyPr>
            <a:normAutofit/>
          </a:bodyPr>
          <a:lstStyle/>
          <a:p>
            <a:r>
              <a:rPr lang="ru-RU" sz="2000" b="1" dirty="0"/>
              <a:t>Айзек</a:t>
            </a:r>
            <a:r>
              <a:rPr lang="ru-RU" sz="2000" dirty="0"/>
              <a:t> - создатель видеоинсталляций и </a:t>
            </a:r>
            <a:r>
              <a:rPr lang="ru-RU" sz="2000" dirty="0" err="1"/>
              <a:t>sound-art</a:t>
            </a:r>
            <a:r>
              <a:rPr lang="ru-RU" sz="2000" dirty="0"/>
              <a:t>, созданных с применением искусственного интеллекта. Проект в галерее «</a:t>
            </a:r>
            <a:r>
              <a:rPr lang="ru-RU" sz="2000" dirty="0" err="1"/>
              <a:t>Артефиче</a:t>
            </a:r>
            <a:r>
              <a:rPr lang="ru-RU" sz="2000" dirty="0"/>
              <a:t>», 2020 г.</a:t>
            </a:r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61228A82-839F-2448-8CAC-A0FF23FE9C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115" y="1226165"/>
            <a:ext cx="7294206" cy="48654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BCAFD7E-951E-F662-442A-A00A18E10815}"/>
              </a:ext>
            </a:extLst>
          </p:cNvPr>
          <p:cNvSpPr txBox="1"/>
          <p:nvPr/>
        </p:nvSpPr>
        <p:spPr>
          <a:xfrm>
            <a:off x="7921690" y="1129004"/>
            <a:ext cx="3900195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0" i="0" dirty="0">
                <a:solidFill>
                  <a:srgbClr val="212121"/>
                </a:solidFill>
                <a:effectLst/>
                <a:latin typeface="Gilroy"/>
              </a:rPr>
              <a:t>Айзек родился в 1990 году на полуострове Камчатка.</a:t>
            </a:r>
            <a:br>
              <a:rPr lang="ru-RU" b="0" i="0" dirty="0">
                <a:solidFill>
                  <a:srgbClr val="212121"/>
                </a:solidFill>
                <a:effectLst/>
                <a:latin typeface="Gilroy"/>
              </a:rPr>
            </a:br>
            <a:r>
              <a:rPr lang="ru-RU" b="0" i="0" dirty="0">
                <a:solidFill>
                  <a:srgbClr val="212121"/>
                </a:solidFill>
                <a:effectLst/>
                <a:latin typeface="Gilroy"/>
              </a:rPr>
              <a:t>Окончил СПбГУП (факультет режиссуры), Британскую высшую школу дизайна (</a:t>
            </a:r>
            <a:r>
              <a:rPr lang="ru-RU" b="0" i="0" dirty="0" err="1">
                <a:solidFill>
                  <a:srgbClr val="212121"/>
                </a:solidFill>
                <a:effectLst/>
                <a:latin typeface="Gilroy"/>
              </a:rPr>
              <a:t>моушн</a:t>
            </a:r>
            <a:r>
              <a:rPr lang="ru-RU" b="0" i="0" dirty="0">
                <a:solidFill>
                  <a:srgbClr val="212121"/>
                </a:solidFill>
                <a:effectLst/>
                <a:latin typeface="Gilroy"/>
              </a:rPr>
              <a:t>-дизайн (от. англ. - </a:t>
            </a:r>
            <a:r>
              <a:rPr lang="ru-RU" b="0" i="0" dirty="0" err="1">
                <a:solidFill>
                  <a:srgbClr val="212121"/>
                </a:solidFill>
                <a:effectLst/>
                <a:latin typeface="Gilroy"/>
              </a:rPr>
              <a:t>motion</a:t>
            </a:r>
            <a:r>
              <a:rPr lang="ru-RU" b="0" i="0" dirty="0">
                <a:solidFill>
                  <a:srgbClr val="212121"/>
                </a:solidFill>
                <a:effectLst/>
                <a:latin typeface="Gilroy"/>
              </a:rPr>
              <a:t> </a:t>
            </a:r>
            <a:r>
              <a:rPr lang="ru-RU" b="0" i="0" dirty="0" err="1">
                <a:solidFill>
                  <a:srgbClr val="212121"/>
                </a:solidFill>
                <a:effectLst/>
                <a:latin typeface="Gilroy"/>
              </a:rPr>
              <a:t>design</a:t>
            </a:r>
            <a:r>
              <a:rPr lang="ru-RU" b="0" i="0" dirty="0">
                <a:solidFill>
                  <a:srgbClr val="212121"/>
                </a:solidFill>
                <a:effectLst/>
                <a:latin typeface="Gilroy"/>
              </a:rPr>
              <a:t>)), Интерактивную школу Ильдара Якубова.</a:t>
            </a:r>
            <a:br>
              <a:rPr lang="ru-RU" b="0" i="0" dirty="0">
                <a:solidFill>
                  <a:srgbClr val="212121"/>
                </a:solidFill>
                <a:effectLst/>
                <a:latin typeface="Gilroy"/>
              </a:rPr>
            </a:br>
            <a:r>
              <a:rPr lang="ru-RU" b="0" i="0" dirty="0">
                <a:solidFill>
                  <a:srgbClr val="212121"/>
                </a:solidFill>
                <a:effectLst/>
                <a:latin typeface="Gilroy"/>
              </a:rPr>
              <a:t>Резидент </a:t>
            </a:r>
            <a:r>
              <a:rPr lang="ru-RU" b="0" i="0" dirty="0" err="1">
                <a:solidFill>
                  <a:srgbClr val="212121"/>
                </a:solidFill>
                <a:effectLst/>
                <a:latin typeface="Gilroy"/>
              </a:rPr>
              <a:t>YotaLab</a:t>
            </a:r>
            <a:r>
              <a:rPr lang="ru-RU" b="0" i="0" dirty="0">
                <a:solidFill>
                  <a:srgbClr val="212121"/>
                </a:solidFill>
                <a:effectLst/>
                <a:latin typeface="Gilroy"/>
              </a:rPr>
              <a:t> (Санкт-Петербург), куратор лаборатории для экспериментов и обучения в области </a:t>
            </a:r>
            <a:r>
              <a:rPr lang="ru-RU" b="0" i="0" dirty="0" err="1">
                <a:solidFill>
                  <a:srgbClr val="212121"/>
                </a:solidFill>
                <a:effectLst/>
                <a:latin typeface="Gilroy"/>
              </a:rPr>
              <a:t>Art+Tech</a:t>
            </a:r>
            <a:r>
              <a:rPr lang="ru-RU" b="0" i="0" dirty="0">
                <a:solidFill>
                  <a:srgbClr val="212121"/>
                </a:solidFill>
                <a:effectLst/>
                <a:latin typeface="Gilroy"/>
              </a:rPr>
              <a:t> POLYGON (Санкт-Петербург), со-организатор первого Хакатона в области медиа-арта и машинного обучения (Санкт-Петербург), участник Science </a:t>
            </a:r>
            <a:r>
              <a:rPr lang="ru-RU" b="0" i="0" dirty="0" err="1">
                <a:solidFill>
                  <a:srgbClr val="212121"/>
                </a:solidFill>
                <a:effectLst/>
                <a:latin typeface="Gilroy"/>
              </a:rPr>
              <a:t>Fest</a:t>
            </a:r>
            <a:r>
              <a:rPr lang="ru-RU" b="0" i="0" dirty="0">
                <a:solidFill>
                  <a:srgbClr val="212121"/>
                </a:solidFill>
                <a:effectLst/>
                <a:latin typeface="Gilroy"/>
              </a:rPr>
              <a:t> (Санкт-Петербург), фестиваля Света (Санкт-Петербург), фестиваля </a:t>
            </a:r>
            <a:r>
              <a:rPr lang="ru-RU" b="0" i="0" dirty="0" err="1">
                <a:solidFill>
                  <a:srgbClr val="212121"/>
                </a:solidFill>
                <a:effectLst/>
                <a:latin typeface="Gilroy"/>
              </a:rPr>
              <a:t>Sehsüchte</a:t>
            </a:r>
            <a:r>
              <a:rPr lang="ru-RU" b="0" i="0" dirty="0">
                <a:solidFill>
                  <a:srgbClr val="212121"/>
                </a:solidFill>
                <a:effectLst/>
                <a:latin typeface="Gilroy"/>
              </a:rPr>
              <a:t> (Потсдам), фестиваля </a:t>
            </a:r>
            <a:r>
              <a:rPr lang="ru-RU" b="0" i="0" dirty="0" err="1">
                <a:solidFill>
                  <a:srgbClr val="212121"/>
                </a:solidFill>
                <a:effectLst/>
                <a:latin typeface="Gilroy"/>
              </a:rPr>
              <a:t>Starcon</a:t>
            </a:r>
            <a:r>
              <a:rPr lang="ru-RU" b="0" i="0" dirty="0">
                <a:solidFill>
                  <a:srgbClr val="212121"/>
                </a:solidFill>
                <a:effectLst/>
                <a:latin typeface="Gilroy"/>
              </a:rPr>
              <a:t> (Санкт-Петербург).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100680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1A95E37-922E-9E1B-8D01-DA9D76F663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3772" y="225165"/>
            <a:ext cx="10944808" cy="1827569"/>
          </a:xfrm>
        </p:spPr>
        <p:txBody>
          <a:bodyPr>
            <a:noAutofit/>
          </a:bodyPr>
          <a:lstStyle/>
          <a:p>
            <a:r>
              <a:rPr lang="ru-RU" sz="1800" dirty="0"/>
              <a:t>Выставка медиа-художников «Синхронизация», ноябрь 2025 года состоялась в галерее цифрового искусства «</a:t>
            </a:r>
            <a:r>
              <a:rPr lang="ru-RU" sz="1800" dirty="0" err="1"/>
              <a:t>Цифергауз</a:t>
            </a:r>
            <a:r>
              <a:rPr lang="ru-RU" sz="1800" dirty="0"/>
              <a:t>». Из пресс-релиза: «Это размышления о времени — не как о линейной шкале, а как о чувстве, биологическом импульсе, культурной памяти, алгоритмической формуле. Художники обращаются к живым организмам, генетическим кодам, аналоговым сигналам, свету, звуку и цифровым структурам. Здесь время замедляется, ускоряется, распадается на фрагменты или становится осязаемым — через голограммы, </a:t>
            </a:r>
            <a:r>
              <a:rPr lang="ru-RU" sz="1800" dirty="0" err="1"/>
              <a:t>биоарт</a:t>
            </a:r>
            <a:r>
              <a:rPr lang="ru-RU" sz="1800" dirty="0"/>
              <a:t>, механические инсталляции и работу искусственного интеллекта».</a:t>
            </a:r>
          </a:p>
        </p:txBody>
      </p:sp>
      <p:pic>
        <p:nvPicPr>
          <p:cNvPr id="5122" name="Picture 2" descr="Picture background">
            <a:extLst>
              <a:ext uri="{FF2B5EF4-FFF2-40B4-BE49-F238E27FC236}">
                <a16:creationId xmlns:a16="http://schemas.microsoft.com/office/drawing/2014/main" id="{E67EA961-0DAE-C892-4BFE-EBFF2ACD41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8560" y="2052734"/>
            <a:ext cx="6869092" cy="45801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3022642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974F7C0-659A-1FC1-06A6-78A5A4444F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1053" y="158377"/>
            <a:ext cx="10392746" cy="1987664"/>
          </a:xfrm>
        </p:spPr>
        <p:txBody>
          <a:bodyPr>
            <a:noAutofit/>
          </a:bodyPr>
          <a:lstStyle/>
          <a:p>
            <a:r>
              <a:rPr lang="ru-RU" sz="2000" dirty="0"/>
              <a:t>Т</a:t>
            </a:r>
            <a:r>
              <a:rPr lang="ru-RU" sz="2000" i="1" dirty="0"/>
              <a:t>ретье направление </a:t>
            </a:r>
            <a:r>
              <a:rPr lang="ru-RU" sz="2000" dirty="0"/>
              <a:t>нацелено на выражение идей космизма, представлений о вселенной, о новых измерениях пространства, о философском постижении космоса (здесь наиболее выразительными можно считать полотна </a:t>
            </a:r>
            <a:r>
              <a:rPr lang="ru-RU" sz="2000" b="1" dirty="0"/>
              <a:t>Евгения Савельевича Барского</a:t>
            </a:r>
            <a:r>
              <a:rPr lang="ru-RU" sz="2000" dirty="0"/>
              <a:t>, который раскрывает и свои «вулканические» образы через связь с космосом, и развивает поэтические и философские идеи своих братьев </a:t>
            </a:r>
            <a:r>
              <a:rPr lang="ru-RU" sz="2000" dirty="0" err="1"/>
              <a:t>Э.С.Барского</a:t>
            </a:r>
            <a:r>
              <a:rPr lang="ru-RU" sz="2000" dirty="0"/>
              <a:t> и </a:t>
            </a:r>
            <a:r>
              <a:rPr lang="ru-RU" sz="2000" dirty="0" err="1"/>
              <a:t>Л.С.Барского</a:t>
            </a:r>
            <a:r>
              <a:rPr lang="ru-RU" sz="2000" dirty="0"/>
              <a:t>).</a:t>
            </a:r>
            <a:br>
              <a:rPr lang="ru-RU" sz="2000" dirty="0"/>
            </a:br>
            <a:br>
              <a:rPr lang="ru-RU" sz="2000" dirty="0"/>
            </a:br>
            <a:r>
              <a:rPr lang="ru-RU" sz="2000" b="1" dirty="0" err="1"/>
              <a:t>Е.С.Барский</a:t>
            </a:r>
            <a:r>
              <a:rPr lang="ru-RU" sz="2000" b="1" dirty="0"/>
              <a:t>, </a:t>
            </a:r>
            <a:r>
              <a:rPr lang="ru-RU" sz="2000" b="1" dirty="0" err="1"/>
              <a:t>Пароскизмальное</a:t>
            </a:r>
            <a:r>
              <a:rPr lang="ru-RU" sz="2000" b="1" dirty="0"/>
              <a:t> извержение, 2022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25AA1FB-5F11-8AF9-D7BB-5425B27FA3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0739" y="2236226"/>
            <a:ext cx="7830521" cy="44633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314857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E2F26DC-3D93-6F12-FDFE-EF5A49B433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85380" y="365125"/>
            <a:ext cx="2998238" cy="6277655"/>
          </a:xfrm>
        </p:spPr>
        <p:txBody>
          <a:bodyPr>
            <a:normAutofit/>
          </a:bodyPr>
          <a:lstStyle/>
          <a:p>
            <a:r>
              <a:rPr lang="ru-RU" sz="2000" dirty="0" err="1"/>
              <a:t>Е.С.Барский</a:t>
            </a:r>
            <a:r>
              <a:rPr lang="ru-RU" sz="2000" dirty="0"/>
              <a:t> (р.1950) – выпускник Института </a:t>
            </a:r>
            <a:r>
              <a:rPr lang="ru-RU" sz="2000" dirty="0" err="1"/>
              <a:t>И.Е.Репина</a:t>
            </a:r>
            <a:r>
              <a:rPr lang="ru-RU" sz="2000" dirty="0"/>
              <a:t>, мастерской под руководством профессора </a:t>
            </a:r>
            <a:r>
              <a:rPr lang="ru-RU" sz="2000" dirty="0" err="1"/>
              <a:t>Е.Е.Моисеенко</a:t>
            </a:r>
            <a:r>
              <a:rPr lang="ru-RU" sz="2000" dirty="0"/>
              <a:t> (1978). Главной темой его живописи стали вулканы. Он посвятил себя изучению вулканов, объездив много стран и непосредственно столкнулся с вулканической «жизнью». Он ночевал в кратерах вулканов, исследовал их извержения, общался с вулканологами.</a:t>
            </a:r>
            <a:br>
              <a:rPr lang="ru-RU" sz="2000" dirty="0"/>
            </a:br>
            <a:br>
              <a:rPr lang="ru-RU" sz="2000" dirty="0"/>
            </a:br>
            <a:r>
              <a:rPr lang="ru-RU" sz="2000" b="1" dirty="0" err="1"/>
              <a:t>Е.С.Барский</a:t>
            </a:r>
            <a:r>
              <a:rPr lang="ru-RU" sz="2000" b="1" dirty="0"/>
              <a:t>. </a:t>
            </a:r>
            <a:r>
              <a:rPr lang="ru-RU" sz="2000" dirty="0"/>
              <a:t>Извержение над кратером. 2025. Бум., пастель.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591EE7FC-1BB8-5920-EB61-7FAA4D48E2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382" y="215219"/>
            <a:ext cx="8570081" cy="64275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40864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5B3AB1B-C1BE-7F65-217B-C42AC63511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72524" y="365125"/>
            <a:ext cx="3295651" cy="6315075"/>
          </a:xfrm>
        </p:spPr>
        <p:txBody>
          <a:bodyPr>
            <a:normAutofit fontScale="90000"/>
          </a:bodyPr>
          <a:lstStyle/>
          <a:p>
            <a:r>
              <a:rPr lang="ru-RU" sz="2000" dirty="0"/>
              <a:t>К теме вулканов близко примыкает тема космоса. Осознание космического пространства как чего-то таинственного, великого, непостижимо прекрасного, над чем не властен человек, становится важной чертой творчества художника. Его пластические идеи подпитываются теориями его брата-философа – </a:t>
            </a:r>
            <a:r>
              <a:rPr lang="ru-RU" sz="2000" dirty="0" err="1"/>
              <a:t>Э.С.Барского</a:t>
            </a:r>
            <a:r>
              <a:rPr lang="ru-RU" sz="2000" dirty="0"/>
              <a:t>, изложенные в его работе «Метафизическая диалектика». Для обоих авторов космос – это и бесконечная вселенная, и то, что кроется внутри человека-творца.</a:t>
            </a:r>
            <a:br>
              <a:rPr lang="ru-RU" sz="2000" dirty="0"/>
            </a:br>
            <a:br>
              <a:rPr lang="ru-RU" sz="2000" dirty="0"/>
            </a:br>
            <a:r>
              <a:rPr lang="ru-RU" sz="2000" dirty="0" err="1"/>
              <a:t>Е.С.Барский</a:t>
            </a:r>
            <a:r>
              <a:rPr lang="ru-RU" sz="2000" dirty="0"/>
              <a:t>, Счастье вулканолога. 2023. Бумага, пастель.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C4AA51AA-EB01-F6A4-3DC8-3F966BDA8F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25" y="0"/>
            <a:ext cx="8420100" cy="6315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8682492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EC03647-E7FD-C4F7-82BC-22E1AE62BD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21902" y="365126"/>
            <a:ext cx="8731898" cy="353332"/>
          </a:xfrm>
        </p:spPr>
        <p:txBody>
          <a:bodyPr>
            <a:normAutofit fontScale="90000"/>
          </a:bodyPr>
          <a:lstStyle/>
          <a:p>
            <a:r>
              <a:rPr lang="ru-RU" sz="2400" dirty="0"/>
              <a:t>Евгений Савельевич Барский. Звездная материя. </a:t>
            </a:r>
            <a:r>
              <a:rPr lang="ru-RU" sz="2400" dirty="0" err="1"/>
              <a:t>Эрарта</a:t>
            </a:r>
            <a:r>
              <a:rPr lang="ru-RU" sz="2400" dirty="0"/>
              <a:t>.</a:t>
            </a:r>
          </a:p>
        </p:txBody>
      </p:sp>
      <p:pic>
        <p:nvPicPr>
          <p:cNvPr id="2050" name="Picture 2" descr="Звездная материя (центр.часть), художник Евгений Барский">
            <a:extLst>
              <a:ext uri="{FF2B5EF4-FFF2-40B4-BE49-F238E27FC236}">
                <a16:creationId xmlns:a16="http://schemas.microsoft.com/office/drawing/2014/main" id="{9985F467-3773-466F-9701-C301E181F6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8090" y="819862"/>
            <a:ext cx="5675819" cy="55050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Звездная материя (правая часть), художник Евгений Барский">
            <a:extLst>
              <a:ext uri="{FF2B5EF4-FFF2-40B4-BE49-F238E27FC236}">
                <a16:creationId xmlns:a16="http://schemas.microsoft.com/office/drawing/2014/main" id="{BE4BA519-5965-7C2D-696C-DE3FABCD61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83200" y="819862"/>
            <a:ext cx="3013767" cy="55050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Звездная материя (левая часть), художник Евгений Барский">
            <a:extLst>
              <a:ext uri="{FF2B5EF4-FFF2-40B4-BE49-F238E27FC236}">
                <a16:creationId xmlns:a16="http://schemas.microsoft.com/office/drawing/2014/main" id="{2A4A854F-4A6F-05AD-F48D-709F2AF15B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44" y="819862"/>
            <a:ext cx="3034155" cy="55050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7771705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763D933-878A-F467-C1D5-0E23889123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14475" y="276225"/>
            <a:ext cx="9839325" cy="390525"/>
          </a:xfrm>
        </p:spPr>
        <p:txBody>
          <a:bodyPr>
            <a:normAutofit/>
          </a:bodyPr>
          <a:lstStyle/>
          <a:p>
            <a:r>
              <a:rPr lang="ru-RU" sz="2000" dirty="0" err="1"/>
              <a:t>Е.С.Барский</a:t>
            </a:r>
            <a:r>
              <a:rPr lang="ru-RU" sz="2000" dirty="0"/>
              <a:t>, Памяти Сергея Левандовского, 2022, х., м. Собственность художника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AAAE647-C760-F750-45C8-AFDCC34771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5010" y="666750"/>
            <a:ext cx="9320166" cy="59862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817272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70E8F8E-AC36-D7E7-97D1-3728C6BDE6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3924" y="365125"/>
            <a:ext cx="10429875" cy="3330575"/>
          </a:xfrm>
        </p:spPr>
        <p:txBody>
          <a:bodyPr>
            <a:normAutofit/>
          </a:bodyPr>
          <a:lstStyle/>
          <a:p>
            <a:pPr algn="just"/>
            <a:r>
              <a:rPr lang="ru-RU" sz="2000" dirty="0"/>
              <a:t>Так, картина «Памяти Сергея Левандовского посвящена ближайшему другу художника – искусствоведу, сотруднику Государственного Русского музея Сергею Николаевичу Левандовскому (1946-2021), безвременно покинувшему этот мир в период пандемии. </a:t>
            </a:r>
            <a:br>
              <a:rPr lang="ru-RU" sz="2000" dirty="0"/>
            </a:br>
            <a:r>
              <a:rPr lang="ru-RU" sz="2000" dirty="0"/>
              <a:t>Их многое связывало и объединяло, утрата друга стала огромной потерей для Барского. Образ Левандовского представлен как бесконечная вселенная, огромный и бесконечный мир, полный ярких «вулканических» вспышек и озарений. В этой вселенной зажигаются и согревают всех нас прекрасные звезды, которые отдав свет и тепло вновь гаснут и исчезают. Талант человека рассматривается как космическая вспышка равная вспышкам космических тел. Не случайно, в книге </a:t>
            </a:r>
            <a:r>
              <a:rPr lang="ru-RU" sz="2000" dirty="0" err="1"/>
              <a:t>Э.Барского</a:t>
            </a:r>
            <a:r>
              <a:rPr lang="ru-RU" sz="2000" dirty="0"/>
              <a:t> именно с развитием Вселенной сравнивается процесс развития человечества. В ней реализуются потенции, заключенные в породившем её творческом начале» (</a:t>
            </a:r>
            <a:r>
              <a:rPr lang="ru-RU" sz="2000" dirty="0" err="1"/>
              <a:t>Э.Барский</a:t>
            </a:r>
            <a:r>
              <a:rPr lang="ru-RU" sz="2000" dirty="0"/>
              <a:t>, Метафизическая диалектика, СПб.: ВВМ, 2008. С.11)</a:t>
            </a:r>
          </a:p>
        </p:txBody>
      </p:sp>
    </p:spTree>
    <p:extLst>
      <p:ext uri="{BB962C8B-B14F-4D97-AF65-F5344CB8AC3E}">
        <p14:creationId xmlns:p14="http://schemas.microsoft.com/office/powerpoint/2010/main" val="288967332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041A519-567C-888B-950F-0C6B39AC11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96050" y="365125"/>
            <a:ext cx="4857750" cy="6197600"/>
          </a:xfrm>
        </p:spPr>
        <p:txBody>
          <a:bodyPr>
            <a:normAutofit/>
          </a:bodyPr>
          <a:lstStyle/>
          <a:p>
            <a:r>
              <a:rPr lang="ru-RU" sz="2000" dirty="0"/>
              <a:t>Красота Вселенной, её величие постоянно находят отражение в картинах </a:t>
            </a:r>
            <a:r>
              <a:rPr lang="ru-RU" sz="2000" dirty="0" err="1"/>
              <a:t>Е.С.Барского</a:t>
            </a:r>
            <a:r>
              <a:rPr lang="ru-RU" sz="2000" dirty="0"/>
              <a:t>. И в этом он продолжает развитие идей  художников-космистов начала ХХ века, в частности, </a:t>
            </a:r>
            <a:r>
              <a:rPr lang="ru-RU" sz="2000" dirty="0" err="1"/>
              <a:t>М.Чюрлёниса</a:t>
            </a:r>
            <a:r>
              <a:rPr lang="ru-RU" sz="2000" dirty="0"/>
              <a:t>. </a:t>
            </a:r>
            <a:br>
              <a:rPr lang="ru-RU" sz="2000" dirty="0"/>
            </a:br>
            <a:r>
              <a:rPr lang="ru-RU" sz="2000" dirty="0"/>
              <a:t>За счет своей </a:t>
            </a:r>
            <a:r>
              <a:rPr lang="ru-RU" sz="2000" dirty="0" err="1"/>
              <a:t>цветоносности</a:t>
            </a:r>
            <a:r>
              <a:rPr lang="ru-RU" sz="2000" dirty="0"/>
              <a:t>, фактурности эти произведения приобретают и музыкальное звучание, реализуя идеи синестезии. И даже вполне реалистические пейзажи художника уводят нас за пределы земного пространства, заставляя заглянуть как внутрь человека, так и представить внеземные миры. В его образах соединяются микрокосм и макрокосм.</a:t>
            </a:r>
            <a:br>
              <a:rPr lang="ru-RU" sz="2000" dirty="0"/>
            </a:br>
            <a:br>
              <a:rPr lang="ru-RU" sz="2000" dirty="0"/>
            </a:br>
            <a:r>
              <a:rPr lang="ru-RU" sz="2000" dirty="0" err="1"/>
              <a:t>Е.С.Барский</a:t>
            </a:r>
            <a:r>
              <a:rPr lang="ru-RU" sz="2000" dirty="0"/>
              <a:t>, Звезды как сварка. 2008. Бумага, пастель, частное собрание 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8E47571-4269-4A01-20AE-C619CB742A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1445" y="0"/>
            <a:ext cx="495455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171938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2F725A6-34BF-9CEC-A8E9-A70C6C64CD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48974" y="365125"/>
            <a:ext cx="1095376" cy="4826000"/>
          </a:xfrm>
        </p:spPr>
        <p:txBody>
          <a:bodyPr>
            <a:normAutofit/>
          </a:bodyPr>
          <a:lstStyle/>
          <a:p>
            <a:r>
              <a:rPr lang="ru-RU" sz="2000" dirty="0" err="1"/>
              <a:t>Е.С,Барский</a:t>
            </a:r>
            <a:r>
              <a:rPr lang="ru-RU" sz="2000" dirty="0"/>
              <a:t>, Земля и небо, 2017, х., м.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C5B906A-5D33-A4B4-88B9-E641E1BC98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162" y="300037"/>
            <a:ext cx="10544175" cy="6257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336365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8AE07E2-41B7-EEBF-0F7D-758F96CC1A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499" y="365126"/>
            <a:ext cx="5067301" cy="4111624"/>
          </a:xfrm>
        </p:spPr>
        <p:txBody>
          <a:bodyPr>
            <a:normAutofit/>
          </a:bodyPr>
          <a:lstStyle/>
          <a:p>
            <a:r>
              <a:rPr lang="ru-RU" sz="2000" dirty="0" err="1"/>
              <a:t>Е.С.Барский</a:t>
            </a:r>
            <a:r>
              <a:rPr lang="ru-RU" sz="2000" dirty="0"/>
              <a:t>, Взгляд из вечности. 2009. </a:t>
            </a:r>
            <a:br>
              <a:rPr lang="ru-RU" sz="2000" dirty="0"/>
            </a:br>
            <a:br>
              <a:rPr lang="ru-RU" sz="2000" dirty="0"/>
            </a:br>
            <a:r>
              <a:rPr lang="ru-RU" sz="2000" dirty="0"/>
              <a:t>Обращение к теме космоса позволяет современным художникам размышлять о философских проблемах бытия, об абстрактных категориях, о природе и искусстве, о жизни и смерти. Через космические образы раскрываются многие «вечные» темы, всегда волнующие человека. Причем, в зримом воплощении предстают не только видимые мотивы, но и существующие только в нашем воображении, или умозрительные  представления.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76FC87F-BB35-EE6C-DBF2-A7A31DE254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65126"/>
            <a:ext cx="5067300" cy="60634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531482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BED3DC4-2FBF-5E01-DDAB-0DA7714755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62624" y="365125"/>
            <a:ext cx="5591175" cy="835025"/>
          </a:xfrm>
        </p:spPr>
        <p:txBody>
          <a:bodyPr>
            <a:normAutofit fontScale="90000"/>
          </a:bodyPr>
          <a:lstStyle/>
          <a:p>
            <a:r>
              <a:rPr lang="ru-RU" sz="2000" dirty="0" err="1"/>
              <a:t>Е.С.Барский</a:t>
            </a:r>
            <a:r>
              <a:rPr lang="ru-RU" sz="2000" dirty="0"/>
              <a:t>, Извержение на острове Стромболи, 2023. х., м.</a:t>
            </a:r>
            <a:br>
              <a:rPr lang="ru-RU" sz="2000" dirty="0"/>
            </a:br>
            <a:r>
              <a:rPr lang="ru-RU" sz="2000" dirty="0"/>
              <a:t>Вулканический выброс.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7607707-B84B-0C6B-7273-16E8A13C3A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569" y="0"/>
            <a:ext cx="4915912" cy="685800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7CA9567-7A69-D810-E818-8E7754EBE5C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2624" y="1619249"/>
            <a:ext cx="6082636" cy="4791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957845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50B9512-EADE-B179-10A0-E803E8063B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1525" y="365125"/>
            <a:ext cx="10582275" cy="4349750"/>
          </a:xfrm>
        </p:spPr>
        <p:txBody>
          <a:bodyPr>
            <a:normAutofit/>
          </a:bodyPr>
          <a:lstStyle/>
          <a:p>
            <a:r>
              <a:rPr lang="ru-RU" sz="2000" dirty="0"/>
              <a:t>Космическая тема, возможно, не самая распространенная в искусстве современных петербургских художников. Однако имеющиеся примеры показывают, насколько она интересна и разнообразна в своих проявлениях, и заслуживает серьезного исследования.</a:t>
            </a:r>
            <a:br>
              <a:rPr lang="ru-RU" sz="2000" dirty="0"/>
            </a:br>
            <a:r>
              <a:rPr lang="ru-RU" sz="2000" dirty="0"/>
              <a:t>Как и сам космос она присутствует в произведениях художников разной направленности и решается ими как в более повествовательном ключе, так и синтетически, через взаимодействие разных видов искусств, технологий и научных достижений.</a:t>
            </a:r>
          </a:p>
        </p:txBody>
      </p:sp>
    </p:spTree>
    <p:extLst>
      <p:ext uri="{BB962C8B-B14F-4D97-AF65-F5344CB8AC3E}">
        <p14:creationId xmlns:p14="http://schemas.microsoft.com/office/powerpoint/2010/main" val="109285757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584D1F4-1620-6792-C818-E25328C14C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62174" y="1409700"/>
            <a:ext cx="9191625" cy="3543300"/>
          </a:xfrm>
        </p:spPr>
        <p:txBody>
          <a:bodyPr/>
          <a:lstStyle/>
          <a:p>
            <a:r>
              <a:rPr lang="ru-RU" dirty="0"/>
              <a:t>Спасибо за внимание!</a:t>
            </a:r>
          </a:p>
        </p:txBody>
      </p:sp>
    </p:spTree>
    <p:extLst>
      <p:ext uri="{BB962C8B-B14F-4D97-AF65-F5344CB8AC3E}">
        <p14:creationId xmlns:p14="http://schemas.microsoft.com/office/powerpoint/2010/main" val="260609005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241</TotalTime>
  <Words>1537</Words>
  <Application>Microsoft Office PowerPoint</Application>
  <PresentationFormat>Широкоэкранный</PresentationFormat>
  <Paragraphs>28</Paragraphs>
  <Slides>24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29" baseType="lpstr">
      <vt:lpstr>Arial</vt:lpstr>
      <vt:lpstr>Calibri</vt:lpstr>
      <vt:lpstr>Calibri Light</vt:lpstr>
      <vt:lpstr>Gilroy</vt:lpstr>
      <vt:lpstr>Тема Office</vt:lpstr>
      <vt:lpstr>               Космос и космизм в современной петербургской живописи  </vt:lpstr>
      <vt:lpstr>В 1983 году Тимур Новиков создал работу «Аэропорт», которая находится в ГРМ. В ней синтетически разработана тема неба и космического пространства как единой целостной системы. В построенной по принципу коллажности композиции есть все – аэропорт «Пулково», спроектированный А.В.Жуком и Ж.М.Вержбицким, самолеты, космические ракеты, летающие тарелки, пилоты, стюардессы. Весь необходимый набор для понимания вопроса, что такое освоение небесного пространства человеком, и какова интенсивность этого процесса.  Тимур Новиков разрабатывает под влиянием идей Бориса Раушенбаха собственную теорию знаковой перспективы, некоторые тезисы и положения которой он сформулировал в теоретических текстах.</vt:lpstr>
      <vt:lpstr>Тимур Новиков писал, что общефилософские идеи по созданию нового выражения пространства новыми средствами для нового человека хорошо вписались в Программу по созданию нового человека, «которая была детально разработана и хорошо известна практически каждому жителю Советского Союза и не столько в связи с именем Фридриха Ницше, сколько в связи с тем, что она являлась одной из основных составных частей Общей Программы Строительства Коммунизма и была в известной степени реализована в связи с выходом в открытый Космос. Проблема нового человека стояла на протяжении многих веков, но как никогда остро в нашем веке, когда появилась новая цивилизация, сильно отличающаяся от предыдущей – машинная цивилизация, пользующаяся ракетами, самолетами, телефонами, факсами, телевизорами, компьютерами и другими средствами, доселе невиданными».  Тимур Новиков. Горизонты. // Институт истории современного искусства, СПб., 2000 Тимур Новиков. Каталог. Москва. 2003 </vt:lpstr>
      <vt:lpstr>Иногда космическая тема в современном искусстве приобретает немного ироничный и даже ернический оттенок, как например, в творчестве знаменитых «Митьков», устроивших в 2012 году выставку в Москве под названием «Митьки в космосе». Через элементы смеховой культуры и некоторое нарочитое снижение пафоса данной темы Митьки словно стремились актуализировать проблему космоса в культуре, осознавая её явную девальвацию.</vt:lpstr>
      <vt:lpstr>Презентация PowerPoint</vt:lpstr>
      <vt:lpstr>Презентация PowerPoint</vt:lpstr>
      <vt:lpstr>Проблемы космоса и космизма сохраняют свою актуальность для изобразительного искусства и в наши дни, о чем свидетельствуют проходящие регулярно выставки (буквально в эти дни в залах СПб Союза художников проходит выставка мозаики «Космос непостижимый и прекрасный», в которой участвуют более 30 авторов). Причем, под понятием «космизм» и «космический» может скрываться все, что угодно, включая мастер-классы по изготовлению брошек.</vt:lpstr>
      <vt:lpstr>Презентация PowerPoint</vt:lpstr>
      <vt:lpstr>К этому типу произведений можно отнести и работу:  Георгий Гурьянов, Портрет Юрия Гагарина, 1987 реди-мейд фото, нитроэмалевые фломастеры 24 x 18 см </vt:lpstr>
      <vt:lpstr> Второй подход – связан в изучением проблематики космоса как научной сферы, что находит отражение в таком модном явлении как science art. К этому близко примыкает и  своеобразное конструирование моделей космического пространства, которое наиболее явно проявляется в генеративных формах искусства, когда при помощи технологий создаются абстрактные визуальные образы.</vt:lpstr>
      <vt:lpstr>Айзек - создатель видеоинсталляций и sound-art, созданных с применением искусственного интеллекта. Проект в галерее «Артефиче», 2020 г.</vt:lpstr>
      <vt:lpstr>Выставка медиа-художников «Синхронизация», ноябрь 2025 года состоялась в галерее цифрового искусства «Цифергауз». Из пресс-релиза: «Это размышления о времени — не как о линейной шкале, а как о чувстве, биологическом импульсе, культурной памяти, алгоритмической формуле. Художники обращаются к живым организмам, генетическим кодам, аналоговым сигналам, свету, звуку и цифровым структурам. Здесь время замедляется, ускоряется, распадается на фрагменты или становится осязаемым — через голограммы, биоарт, механические инсталляции и работу искусственного интеллекта».</vt:lpstr>
      <vt:lpstr>Третье направление нацелено на выражение идей космизма, представлений о вселенной, о новых измерениях пространства, о философском постижении космоса (здесь наиболее выразительными можно считать полотна Евгения Савельевича Барского, который раскрывает и свои «вулканические» образы через связь с космосом, и развивает поэтические и философские идеи своих братьев Э.С.Барского и Л.С.Барского).  Е.С.Барский, Пароскизмальное извержение, 2022</vt:lpstr>
      <vt:lpstr>Е.С.Барский (р.1950) – выпускник Института И.Е.Репина, мастерской под руководством профессора Е.Е.Моисеенко (1978). Главной темой его живописи стали вулканы. Он посвятил себя изучению вулканов, объездив много стран и непосредственно столкнулся с вулканической «жизнью». Он ночевал в кратерах вулканов, исследовал их извержения, общался с вулканологами.  Е.С.Барский. Извержение над кратером. 2025. Бум., пастель.</vt:lpstr>
      <vt:lpstr>К теме вулканов близко примыкает тема космоса. Осознание космического пространства как чего-то таинственного, великого, непостижимо прекрасного, над чем не властен человек, становится важной чертой творчества художника. Его пластические идеи подпитываются теориями его брата-философа – Э.С.Барского, изложенные в его работе «Метафизическая диалектика». Для обоих авторов космос – это и бесконечная вселенная, и то, что кроется внутри человека-творца.  Е.С.Барский, Счастье вулканолога. 2023. Бумага, пастель.</vt:lpstr>
      <vt:lpstr>Евгений Савельевич Барский. Звездная материя. Эрарта.</vt:lpstr>
      <vt:lpstr>Е.С.Барский, Памяти Сергея Левандовского, 2022, х., м. Собственность художника</vt:lpstr>
      <vt:lpstr>Так, картина «Памяти Сергея Левандовского посвящена ближайшему другу художника – искусствоведу, сотруднику Государственного Русского музея Сергею Николаевичу Левандовскому (1946-2021), безвременно покинувшему этот мир в период пандемии.  Их многое связывало и объединяло, утрата друга стала огромной потерей для Барского. Образ Левандовского представлен как бесконечная вселенная, огромный и бесконечный мир, полный ярких «вулканических» вспышек и озарений. В этой вселенной зажигаются и согревают всех нас прекрасные звезды, которые отдав свет и тепло вновь гаснут и исчезают. Талант человека рассматривается как космическая вспышка равная вспышкам космических тел. Не случайно, в книге Э.Барского именно с развитием Вселенной сравнивается процесс развития человечества. В ней реализуются потенции, заключенные в породившем её творческом начале» (Э.Барский, Метафизическая диалектика, СПб.: ВВМ, 2008. С.11)</vt:lpstr>
      <vt:lpstr>Красота Вселенной, её величие постоянно находят отражение в картинах Е.С.Барского. И в этом он продолжает развитие идей  художников-космистов начала ХХ века, в частности, М.Чюрлёниса.  За счет своей цветоносности, фактурности эти произведения приобретают и музыкальное звучание, реализуя идеи синестезии. И даже вполне реалистические пейзажи художника уводят нас за пределы земного пространства, заставляя заглянуть как внутрь человека, так и представить внеземные миры. В его образах соединяются микрокосм и макрокосм.  Е.С.Барский, Звезды как сварка. 2008. Бумага, пастель, частное собрание </vt:lpstr>
      <vt:lpstr>Е.С,Барский, Земля и небо, 2017, х., м.</vt:lpstr>
      <vt:lpstr>Е.С.Барский, Взгляд из вечности. 2009.   Обращение к теме космоса позволяет современным художникам размышлять о философских проблемах бытия, об абстрактных категориях, о природе и искусстве, о жизни и смерти. Через космические образы раскрываются многие «вечные» темы, всегда волнующие человека. Причем, в зримом воплощении предстают не только видимые мотивы, но и существующие только в нашем воображении, или умозрительные  представления.</vt:lpstr>
      <vt:lpstr>Е.С.Барский, Извержение на острове Стромболи, 2023. х., м. Вулканический выброс.</vt:lpstr>
      <vt:lpstr>Космическая тема, возможно, не самая распространенная в искусстве современных петербургских художников. Однако имеющиеся примеры показывают, насколько она интересна и разнообразна в своих проявлениях, и заслуживает серьезного исследования. Как и сам космос она присутствует в произведениях художников разной направленности и решается ими как в более повествовательном ключе, так и синтетически, через взаимодействие разных видов искусств, технологий и научных достижений.</vt:lpstr>
      <vt:lpstr>Спасибо за внимание!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Svetlana Gracheva</dc:creator>
  <cp:lastModifiedBy>Svetlana Gracheva</cp:lastModifiedBy>
  <cp:revision>12</cp:revision>
  <dcterms:created xsi:type="dcterms:W3CDTF">2026-10-05T06:13:43Z</dcterms:created>
  <dcterms:modified xsi:type="dcterms:W3CDTF">2026-10-05T19:49:28Z</dcterms:modified>
</cp:coreProperties>
</file>